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3"/>
  </p:notesMasterIdLst>
  <p:sldIdLst>
    <p:sldId id="558"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枝 美智子" initials="松枝" lastIdx="2" clrIdx="0">
    <p:extLst>
      <p:ext uri="{19B8F6BF-5375-455C-9EA6-DF929625EA0E}">
        <p15:presenceInfo xmlns:p15="http://schemas.microsoft.com/office/powerpoint/2012/main" userId="a77f0f13871aac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CCECFF"/>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78418" autoAdjust="0"/>
  </p:normalViewPr>
  <p:slideViewPr>
    <p:cSldViewPr snapToGrid="0">
      <p:cViewPr varScale="1">
        <p:scale>
          <a:sx n="64" d="100"/>
          <a:sy n="64" d="100"/>
        </p:scale>
        <p:origin x="23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62A68-AC06-4FB9-8093-42431BAEE4DD}" type="datetimeFigureOut">
              <a:rPr kumimoji="1" lang="ja-JP" altLang="en-US" smtClean="0"/>
              <a:t>2022/11/23</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BA9FE-F5AF-4C29-ABEE-B53BBFFC4DBC}" type="slidenum">
              <a:rPr kumimoji="1" lang="ja-JP" altLang="en-US" smtClean="0"/>
              <a:t>‹#›</a:t>
            </a:fld>
            <a:endParaRPr kumimoji="1" lang="ja-JP" altLang="en-US"/>
          </a:p>
        </p:txBody>
      </p:sp>
    </p:spTree>
    <p:extLst>
      <p:ext uri="{BB962C8B-B14F-4D97-AF65-F5344CB8AC3E}">
        <p14:creationId xmlns:p14="http://schemas.microsoft.com/office/powerpoint/2010/main" val="565696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6350" y="-11290"/>
            <a:ext cx="6877353" cy="9166580"/>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101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108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835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84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0247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820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0148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785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430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67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4428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64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42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94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ja-JP" altLang="en-US"/>
              <a:t>マスター タイトルの書式設定</a:t>
            </a:r>
            <a:endParaRPr lang="en-US" dirty="0"/>
          </a:p>
        </p:txBody>
      </p:sp>
      <p:sp>
        <p:nvSpPr>
          <p:cNvPr id="3" name="Content Placeholder 2"/>
          <p:cNvSpPr>
            <a:spLocks noGrp="1"/>
          </p:cNvSpPr>
          <p:nvPr>
            <p:ph idx="1"/>
          </p:nvPr>
        </p:nvSpPr>
        <p:spPr>
          <a:xfrm>
            <a:off x="2678456" y="686567"/>
            <a:ext cx="2539528" cy="736858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214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431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7354" cy="9166580"/>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11/23/2022</a:t>
            </a:fld>
            <a:endParaRPr lang="en-US" dirty="0"/>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94805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9CC66A2-A14C-706C-7F7B-B59AE5058BAC}"/>
              </a:ext>
            </a:extLst>
          </p:cNvPr>
          <p:cNvPicPr>
            <a:picLocks noChangeAspect="1"/>
          </p:cNvPicPr>
          <p:nvPr/>
        </p:nvPicPr>
        <p:blipFill>
          <a:blip r:embed="rId2"/>
          <a:stretch>
            <a:fillRect/>
          </a:stretch>
        </p:blipFill>
        <p:spPr>
          <a:xfrm>
            <a:off x="-35210" y="30408"/>
            <a:ext cx="6893210" cy="9127774"/>
          </a:xfrm>
          <a:prstGeom prst="rect">
            <a:avLst/>
          </a:prstGeom>
        </p:spPr>
      </p:pic>
      <p:pic>
        <p:nvPicPr>
          <p:cNvPr id="7" name="図 6" descr="リース">
            <a:extLst>
              <a:ext uri="{FF2B5EF4-FFF2-40B4-BE49-F238E27FC236}">
                <a16:creationId xmlns:a16="http://schemas.microsoft.com/office/drawing/2014/main" id="{AE4D18C3-802D-456E-B6BF-474434FAF5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9674873">
            <a:off x="172947" y="435521"/>
            <a:ext cx="1772274" cy="1772274"/>
          </a:xfrm>
          <a:prstGeom prst="rect">
            <a:avLst/>
          </a:prstGeom>
        </p:spPr>
      </p:pic>
      <p:sp>
        <p:nvSpPr>
          <p:cNvPr id="6" name="テキスト ボックス 5">
            <a:extLst>
              <a:ext uri="{FF2B5EF4-FFF2-40B4-BE49-F238E27FC236}">
                <a16:creationId xmlns:a16="http://schemas.microsoft.com/office/drawing/2014/main" id="{385B2D11-91DE-48CF-A4ED-604C30DA4EC5}"/>
              </a:ext>
            </a:extLst>
          </p:cNvPr>
          <p:cNvSpPr txBox="1"/>
          <p:nvPr/>
        </p:nvSpPr>
        <p:spPr>
          <a:xfrm>
            <a:off x="352289" y="2434548"/>
            <a:ext cx="6512361" cy="1323439"/>
          </a:xfrm>
          <a:prstGeom prst="rect">
            <a:avLst/>
          </a:prstGeom>
          <a:noFill/>
        </p:spPr>
        <p:txBody>
          <a:bodyPr wrap="square" rtlCol="0">
            <a:spAutoFit/>
          </a:bodyPr>
          <a:lstStyle/>
          <a:p>
            <a:r>
              <a:rPr kumimoji="1" lang="ja-JP" altLang="en-US" sz="1600" dirty="0">
                <a:solidFill>
                  <a:schemeClr val="accent2">
                    <a:lumMod val="50000"/>
                  </a:schemeClr>
                </a:solidFill>
              </a:rPr>
              <a:t>本教材の基本部分の作成者</a:t>
            </a:r>
            <a:endParaRPr kumimoji="1" lang="en-US" altLang="ja-JP" sz="1600" dirty="0">
              <a:solidFill>
                <a:schemeClr val="accent2">
                  <a:lumMod val="50000"/>
                </a:schemeClr>
              </a:solidFill>
            </a:endParaRPr>
          </a:p>
          <a:p>
            <a:r>
              <a:rPr kumimoji="1" lang="ja-JP" altLang="en-US" sz="1600" dirty="0">
                <a:solidFill>
                  <a:schemeClr val="accent2">
                    <a:lumMod val="50000"/>
                  </a:schemeClr>
                </a:solidFill>
              </a:rPr>
              <a:t>☆九州・沖縄高度実践看護師活動促進協議会</a:t>
            </a:r>
          </a:p>
          <a:p>
            <a:r>
              <a:rPr kumimoji="1" lang="ja-JP" altLang="en-US" sz="1600" dirty="0">
                <a:solidFill>
                  <a:schemeClr val="accent2">
                    <a:lumMod val="50000"/>
                  </a:schemeClr>
                </a:solidFill>
              </a:rPr>
              <a:t>☆神戸・兵庫訪問看護ステーションこころの支援プロジェクト</a:t>
            </a:r>
            <a:endParaRPr kumimoji="1" lang="en-US" altLang="ja-JP" sz="1600" dirty="0">
              <a:solidFill>
                <a:schemeClr val="accent2">
                  <a:lumMod val="50000"/>
                </a:schemeClr>
              </a:solidFill>
            </a:endParaRPr>
          </a:p>
          <a:p>
            <a:r>
              <a:rPr kumimoji="1" lang="ja-JP" altLang="en-US" sz="1600" dirty="0">
                <a:solidFill>
                  <a:schemeClr val="accent2">
                    <a:lumMod val="50000"/>
                  </a:schemeClr>
                </a:solidFill>
              </a:rPr>
              <a:t>ミニ講義　脇崎裕子</a:t>
            </a:r>
            <a:r>
              <a:rPr kumimoji="1" lang="en-US" altLang="ja-JP" sz="1600" dirty="0">
                <a:solidFill>
                  <a:schemeClr val="accent2">
                    <a:lumMod val="50000"/>
                  </a:schemeClr>
                </a:solidFill>
              </a:rPr>
              <a:t>(</a:t>
            </a:r>
            <a:r>
              <a:rPr kumimoji="1" lang="ja-JP" altLang="en-US" sz="1600" dirty="0">
                <a:solidFill>
                  <a:schemeClr val="accent2">
                    <a:lumMod val="50000"/>
                  </a:schemeClr>
                </a:solidFill>
              </a:rPr>
              <a:t>純真学園大学　精神看護学　講師</a:t>
            </a:r>
            <a:r>
              <a:rPr kumimoji="1" lang="en-US" altLang="ja-JP" sz="1600" dirty="0">
                <a:solidFill>
                  <a:schemeClr val="accent2">
                    <a:lumMod val="50000"/>
                  </a:schemeClr>
                </a:solidFill>
              </a:rPr>
              <a:t>)</a:t>
            </a:r>
          </a:p>
          <a:p>
            <a:r>
              <a:rPr kumimoji="1" lang="ja-JP" altLang="en-US" sz="1600" dirty="0">
                <a:solidFill>
                  <a:schemeClr val="accent2">
                    <a:lumMod val="50000"/>
                  </a:schemeClr>
                </a:solidFill>
              </a:rPr>
              <a:t>講座運営　松枝美智子</a:t>
            </a:r>
            <a:r>
              <a:rPr kumimoji="1" lang="en-US" altLang="ja-JP" sz="1600" dirty="0">
                <a:solidFill>
                  <a:schemeClr val="accent2">
                    <a:lumMod val="50000"/>
                  </a:schemeClr>
                </a:solidFill>
              </a:rPr>
              <a:t>(</a:t>
            </a:r>
            <a:r>
              <a:rPr kumimoji="1" lang="ja-JP" altLang="en-US" sz="1600" dirty="0">
                <a:solidFill>
                  <a:schemeClr val="accent2">
                    <a:lumMod val="50000"/>
                  </a:schemeClr>
                </a:solidFill>
              </a:rPr>
              <a:t>星槎大学大学院教育学研究科修士課程　教授</a:t>
            </a:r>
            <a:r>
              <a:rPr kumimoji="1" lang="en-US" altLang="ja-JP" sz="1600" dirty="0">
                <a:solidFill>
                  <a:schemeClr val="accent2">
                    <a:lumMod val="50000"/>
                  </a:schemeClr>
                </a:solidFill>
              </a:rPr>
              <a:t>)</a:t>
            </a:r>
          </a:p>
        </p:txBody>
      </p:sp>
      <p:sp>
        <p:nvSpPr>
          <p:cNvPr id="4" name="テキスト ボックス 3">
            <a:extLst>
              <a:ext uri="{FF2B5EF4-FFF2-40B4-BE49-F238E27FC236}">
                <a16:creationId xmlns:a16="http://schemas.microsoft.com/office/drawing/2014/main" id="{D3C9D556-7464-0B84-F76B-96B688504797}"/>
              </a:ext>
            </a:extLst>
          </p:cNvPr>
          <p:cNvSpPr txBox="1"/>
          <p:nvPr/>
        </p:nvSpPr>
        <p:spPr>
          <a:xfrm>
            <a:off x="496849" y="446878"/>
            <a:ext cx="5857652" cy="300082"/>
          </a:xfrm>
          <a:prstGeom prst="rect">
            <a:avLst/>
          </a:prstGeom>
          <a:noFill/>
        </p:spPr>
        <p:txBody>
          <a:bodyPr wrap="square" rtlCol="0">
            <a:spAutoFit/>
          </a:bodyPr>
          <a:lstStyle/>
          <a:p>
            <a:r>
              <a:rPr kumimoji="1" lang="en-US" altLang="ja-JP" sz="1350" dirty="0"/>
              <a:t>WAM</a:t>
            </a:r>
            <a:r>
              <a:rPr kumimoji="1" lang="ja-JP" altLang="en-US" sz="1350" dirty="0"/>
              <a:t>助成　</a:t>
            </a:r>
            <a:r>
              <a:rPr kumimoji="1" lang="en-US" altLang="ja-JP" sz="1350" dirty="0"/>
              <a:t>COVID-19</a:t>
            </a:r>
            <a:r>
              <a:rPr kumimoji="1" lang="ja-JP" altLang="en-US" sz="1350" dirty="0"/>
              <a:t>大規模災害で疲弊した看護職者への総合的支援事業</a:t>
            </a:r>
            <a:endParaRPr kumimoji="1" lang="en-US" altLang="ja-JP" sz="1350" dirty="0"/>
          </a:p>
        </p:txBody>
      </p:sp>
      <p:pic>
        <p:nvPicPr>
          <p:cNvPr id="11" name="図 10">
            <a:extLst>
              <a:ext uri="{FF2B5EF4-FFF2-40B4-BE49-F238E27FC236}">
                <a16:creationId xmlns:a16="http://schemas.microsoft.com/office/drawing/2014/main" id="{42BB4239-2789-8EE0-3C86-151D44314169}"/>
              </a:ext>
            </a:extLst>
          </p:cNvPr>
          <p:cNvPicPr>
            <a:picLocks noChangeAspect="1"/>
          </p:cNvPicPr>
          <p:nvPr/>
        </p:nvPicPr>
        <p:blipFill>
          <a:blip r:embed="rId5"/>
          <a:stretch>
            <a:fillRect/>
          </a:stretch>
        </p:blipFill>
        <p:spPr>
          <a:xfrm>
            <a:off x="4507008" y="881866"/>
            <a:ext cx="2344342" cy="1135403"/>
          </a:xfrm>
          <a:prstGeom prst="rect">
            <a:avLst/>
          </a:prstGeom>
        </p:spPr>
      </p:pic>
      <p:sp>
        <p:nvSpPr>
          <p:cNvPr id="5" name="タイトル 1">
            <a:extLst>
              <a:ext uri="{FF2B5EF4-FFF2-40B4-BE49-F238E27FC236}">
                <a16:creationId xmlns:a16="http://schemas.microsoft.com/office/drawing/2014/main" id="{6297F964-318C-4858-A73A-03AA35F620F9}"/>
              </a:ext>
            </a:extLst>
          </p:cNvPr>
          <p:cNvSpPr>
            <a:spLocks noGrp="1"/>
          </p:cNvSpPr>
          <p:nvPr>
            <p:ph type="title"/>
          </p:nvPr>
        </p:nvSpPr>
        <p:spPr>
          <a:xfrm>
            <a:off x="693229" y="867854"/>
            <a:ext cx="5105687" cy="1566694"/>
          </a:xfrm>
        </p:spPr>
        <p:txBody>
          <a:bodyPr>
            <a:normAutofit fontScale="90000"/>
          </a:bodyPr>
          <a:lstStyle/>
          <a:p>
            <a:pPr algn="ctr"/>
            <a:r>
              <a:rPr lang="ja-JP" altLang="en-US" sz="1575" dirty="0">
                <a:solidFill>
                  <a:schemeClr val="accent2">
                    <a:lumMod val="50000"/>
                  </a:schemeClr>
                </a:solidFill>
              </a:rPr>
              <a:t>新人看護師のためのセルフケア講座</a:t>
            </a:r>
            <a:r>
              <a:rPr lang="en-US" altLang="ja-JP" sz="1575" dirty="0">
                <a:solidFill>
                  <a:schemeClr val="accent2">
                    <a:lumMod val="50000"/>
                  </a:schemeClr>
                </a:solidFill>
              </a:rPr>
              <a:t>Basic</a:t>
            </a:r>
            <a:r>
              <a:rPr lang="ja-JP" altLang="en-US" sz="1575" dirty="0">
                <a:solidFill>
                  <a:schemeClr val="accent2">
                    <a:lumMod val="50000"/>
                  </a:schemeClr>
                </a:solidFill>
              </a:rPr>
              <a:t>編</a:t>
            </a:r>
            <a:br>
              <a:rPr lang="ja-JP" altLang="en-US" sz="2250" dirty="0">
                <a:solidFill>
                  <a:schemeClr val="tx1"/>
                </a:solidFill>
              </a:rPr>
            </a:br>
            <a:r>
              <a:rPr lang="ja-JP" altLang="en-US" sz="1575" dirty="0">
                <a:solidFill>
                  <a:schemeClr val="accent2">
                    <a:lumMod val="50000"/>
                  </a:schemeClr>
                </a:solidFill>
              </a:rPr>
              <a:t>医療機関用</a:t>
            </a:r>
            <a:br>
              <a:rPr lang="en-US" altLang="ja-JP" sz="1575" dirty="0">
                <a:solidFill>
                  <a:schemeClr val="accent2">
                    <a:lumMod val="50000"/>
                  </a:schemeClr>
                </a:solidFill>
              </a:rPr>
            </a:br>
            <a:r>
              <a:rPr lang="en-US" altLang="ja-JP" sz="2250" dirty="0">
                <a:solidFill>
                  <a:schemeClr val="accent2">
                    <a:lumMod val="50000"/>
                  </a:schemeClr>
                </a:solidFill>
              </a:rPr>
              <a:t>COVID-19</a:t>
            </a:r>
            <a:r>
              <a:rPr lang="ja-JP" altLang="en-US" sz="2250" dirty="0">
                <a:solidFill>
                  <a:schemeClr val="accent2">
                    <a:lumMod val="50000"/>
                  </a:schemeClr>
                </a:solidFill>
              </a:rPr>
              <a:t>大規模災害下の</a:t>
            </a:r>
            <a:br>
              <a:rPr lang="en-US" altLang="ja-JP" sz="2250" dirty="0">
                <a:solidFill>
                  <a:schemeClr val="accent2">
                    <a:lumMod val="50000"/>
                  </a:schemeClr>
                </a:solidFill>
              </a:rPr>
            </a:br>
            <a:r>
              <a:rPr lang="ja-JP" altLang="en-US" sz="2250" dirty="0">
                <a:solidFill>
                  <a:schemeClr val="accent2">
                    <a:lumMod val="50000"/>
                  </a:schemeClr>
                </a:solidFill>
              </a:rPr>
              <a:t>心身の健康とセルフケア</a:t>
            </a:r>
            <a:br>
              <a:rPr lang="en-US" altLang="ja-JP" sz="2250" dirty="0">
                <a:solidFill>
                  <a:schemeClr val="accent2">
                    <a:lumMod val="50000"/>
                  </a:schemeClr>
                </a:solidFill>
              </a:rPr>
            </a:br>
            <a:r>
              <a:rPr lang="en-US" altLang="zh-TW" sz="1744" dirty="0">
                <a:solidFill>
                  <a:schemeClr val="accent2">
                    <a:lumMod val="50000"/>
                  </a:schemeClr>
                </a:solidFill>
              </a:rPr>
              <a:t>12</a:t>
            </a:r>
            <a:r>
              <a:rPr lang="zh-TW" altLang="en-US" sz="1744" dirty="0">
                <a:solidFill>
                  <a:schemeClr val="accent2">
                    <a:lumMod val="50000"/>
                  </a:schemeClr>
                </a:solidFill>
              </a:rPr>
              <a:t>月</a:t>
            </a:r>
            <a:r>
              <a:rPr lang="en-US" altLang="zh-TW" sz="1744" dirty="0">
                <a:solidFill>
                  <a:schemeClr val="accent2">
                    <a:lumMod val="50000"/>
                  </a:schemeClr>
                </a:solidFill>
              </a:rPr>
              <a:t>19</a:t>
            </a:r>
            <a:r>
              <a:rPr lang="zh-TW" altLang="en-US" sz="1744" dirty="0">
                <a:solidFill>
                  <a:schemeClr val="accent2">
                    <a:lumMod val="50000"/>
                  </a:schemeClr>
                </a:solidFill>
              </a:rPr>
              <a:t>日</a:t>
            </a:r>
            <a:r>
              <a:rPr lang="en-US" altLang="zh-TW" sz="1744" dirty="0">
                <a:solidFill>
                  <a:schemeClr val="accent2">
                    <a:lumMod val="50000"/>
                  </a:schemeClr>
                </a:solidFill>
              </a:rPr>
              <a:t>(</a:t>
            </a:r>
            <a:r>
              <a:rPr lang="zh-TW" altLang="en-US" sz="1744" dirty="0">
                <a:solidFill>
                  <a:schemeClr val="accent2">
                    <a:lumMod val="50000"/>
                  </a:schemeClr>
                </a:solidFill>
              </a:rPr>
              <a:t>月</a:t>
            </a:r>
            <a:r>
              <a:rPr lang="en-US" altLang="zh-TW" sz="1744" dirty="0">
                <a:solidFill>
                  <a:schemeClr val="accent2">
                    <a:lumMod val="50000"/>
                  </a:schemeClr>
                </a:solidFill>
              </a:rPr>
              <a:t>)</a:t>
            </a:r>
            <a:r>
              <a:rPr lang="zh-TW" altLang="en-US" sz="1744" dirty="0">
                <a:solidFill>
                  <a:schemeClr val="accent2">
                    <a:lumMod val="50000"/>
                  </a:schemeClr>
                </a:solidFill>
              </a:rPr>
              <a:t>、</a:t>
            </a:r>
            <a:r>
              <a:rPr lang="en-US" altLang="zh-TW" sz="1744" dirty="0">
                <a:solidFill>
                  <a:schemeClr val="accent2">
                    <a:lumMod val="50000"/>
                  </a:schemeClr>
                </a:solidFill>
              </a:rPr>
              <a:t>1</a:t>
            </a:r>
            <a:r>
              <a:rPr lang="zh-TW" altLang="en-US" sz="1744" dirty="0">
                <a:solidFill>
                  <a:schemeClr val="accent2">
                    <a:lumMod val="50000"/>
                  </a:schemeClr>
                </a:solidFill>
              </a:rPr>
              <a:t>月</a:t>
            </a:r>
            <a:r>
              <a:rPr lang="en-US" altLang="zh-TW" sz="1744" dirty="0">
                <a:solidFill>
                  <a:schemeClr val="accent2">
                    <a:lumMod val="50000"/>
                  </a:schemeClr>
                </a:solidFill>
              </a:rPr>
              <a:t>20</a:t>
            </a:r>
            <a:r>
              <a:rPr lang="zh-TW" altLang="en-US" sz="1744" dirty="0">
                <a:solidFill>
                  <a:schemeClr val="accent2">
                    <a:lumMod val="50000"/>
                  </a:schemeClr>
                </a:solidFill>
              </a:rPr>
              <a:t>日</a:t>
            </a:r>
            <a:r>
              <a:rPr lang="en-US" altLang="zh-TW" sz="1744" dirty="0">
                <a:solidFill>
                  <a:schemeClr val="accent2">
                    <a:lumMod val="50000"/>
                  </a:schemeClr>
                </a:solidFill>
              </a:rPr>
              <a:t>(</a:t>
            </a:r>
            <a:r>
              <a:rPr lang="zh-TW" altLang="en-US" sz="1744" dirty="0">
                <a:solidFill>
                  <a:schemeClr val="accent2">
                    <a:lumMod val="50000"/>
                  </a:schemeClr>
                </a:solidFill>
              </a:rPr>
              <a:t>金</a:t>
            </a:r>
            <a:r>
              <a:rPr lang="en-US" altLang="zh-TW" sz="1744" dirty="0">
                <a:solidFill>
                  <a:schemeClr val="accent2">
                    <a:lumMod val="50000"/>
                  </a:schemeClr>
                </a:solidFill>
              </a:rPr>
              <a:t>)</a:t>
            </a:r>
            <a:r>
              <a:rPr lang="zh-TW" altLang="en-US" sz="1744" dirty="0">
                <a:solidFill>
                  <a:schemeClr val="accent2">
                    <a:lumMod val="50000"/>
                  </a:schemeClr>
                </a:solidFill>
              </a:rPr>
              <a:t>、</a:t>
            </a:r>
            <a:r>
              <a:rPr lang="en-US" altLang="zh-TW" sz="1744" dirty="0">
                <a:solidFill>
                  <a:schemeClr val="accent2">
                    <a:lumMod val="50000"/>
                  </a:schemeClr>
                </a:solidFill>
              </a:rPr>
              <a:t>2</a:t>
            </a:r>
            <a:r>
              <a:rPr lang="zh-TW" altLang="en-US" sz="1744" dirty="0">
                <a:solidFill>
                  <a:schemeClr val="accent2">
                    <a:lumMod val="50000"/>
                  </a:schemeClr>
                </a:solidFill>
              </a:rPr>
              <a:t>月</a:t>
            </a:r>
            <a:r>
              <a:rPr lang="en-US" altLang="zh-TW" sz="1744" dirty="0">
                <a:solidFill>
                  <a:schemeClr val="accent2">
                    <a:lumMod val="50000"/>
                  </a:schemeClr>
                </a:solidFill>
              </a:rPr>
              <a:t>11</a:t>
            </a:r>
            <a:r>
              <a:rPr lang="zh-TW" altLang="en-US" sz="1744" dirty="0">
                <a:solidFill>
                  <a:schemeClr val="accent2">
                    <a:lumMod val="50000"/>
                  </a:schemeClr>
                </a:solidFill>
              </a:rPr>
              <a:t>日</a:t>
            </a:r>
            <a:r>
              <a:rPr lang="en-US" altLang="zh-TW" sz="1744" dirty="0">
                <a:solidFill>
                  <a:schemeClr val="accent2">
                    <a:lumMod val="50000"/>
                  </a:schemeClr>
                </a:solidFill>
              </a:rPr>
              <a:t>(</a:t>
            </a:r>
            <a:r>
              <a:rPr lang="zh-TW" altLang="en-US" sz="1744" dirty="0">
                <a:solidFill>
                  <a:schemeClr val="accent2">
                    <a:lumMod val="50000"/>
                  </a:schemeClr>
                </a:solidFill>
              </a:rPr>
              <a:t>土</a:t>
            </a:r>
            <a:r>
              <a:rPr lang="en-US" altLang="zh-TW" sz="1744" dirty="0">
                <a:solidFill>
                  <a:schemeClr val="accent2">
                    <a:lumMod val="50000"/>
                  </a:schemeClr>
                </a:solidFill>
              </a:rPr>
              <a:t>)19:00-20:00</a:t>
            </a:r>
            <a:br>
              <a:rPr lang="en-US" altLang="zh-TW" sz="1744" dirty="0">
                <a:solidFill>
                  <a:schemeClr val="accent2">
                    <a:lumMod val="50000"/>
                  </a:schemeClr>
                </a:solidFill>
              </a:rPr>
            </a:br>
            <a:r>
              <a:rPr lang="en-US" altLang="zh-TW" sz="1744" dirty="0">
                <a:solidFill>
                  <a:schemeClr val="accent2">
                    <a:lumMod val="50000"/>
                  </a:schemeClr>
                </a:solidFill>
              </a:rPr>
              <a:t>1</a:t>
            </a:r>
            <a:r>
              <a:rPr lang="zh-TW" altLang="en-US" sz="1744" dirty="0">
                <a:solidFill>
                  <a:schemeClr val="accent2">
                    <a:lumMod val="50000"/>
                  </a:schemeClr>
                </a:solidFill>
              </a:rPr>
              <a:t>回完結</a:t>
            </a:r>
            <a:endParaRPr lang="ja-JP" altLang="en-US" sz="1519" dirty="0">
              <a:solidFill>
                <a:schemeClr val="accent2">
                  <a:lumMod val="50000"/>
                </a:schemeClr>
              </a:solidFill>
            </a:endParaRPr>
          </a:p>
        </p:txBody>
      </p:sp>
      <p:sp>
        <p:nvSpPr>
          <p:cNvPr id="3" name="テキスト ボックス 2">
            <a:extLst>
              <a:ext uri="{FF2B5EF4-FFF2-40B4-BE49-F238E27FC236}">
                <a16:creationId xmlns:a16="http://schemas.microsoft.com/office/drawing/2014/main" id="{77561D83-2A0F-5C4A-8303-F1416CDAB5D5}"/>
              </a:ext>
            </a:extLst>
          </p:cNvPr>
          <p:cNvSpPr txBox="1"/>
          <p:nvPr/>
        </p:nvSpPr>
        <p:spPr>
          <a:xfrm rot="19805822">
            <a:off x="374470" y="1089964"/>
            <a:ext cx="1369229" cy="646331"/>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新人看護師</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無料</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5DD57CA4-A56C-1480-7916-DBB65C7BBC91}"/>
              </a:ext>
            </a:extLst>
          </p:cNvPr>
          <p:cNvSpPr txBox="1"/>
          <p:nvPr/>
        </p:nvSpPr>
        <p:spPr>
          <a:xfrm>
            <a:off x="732220" y="3927245"/>
            <a:ext cx="5386910" cy="3816429"/>
          </a:xfrm>
          <a:prstGeom prst="rect">
            <a:avLst/>
          </a:prstGeom>
          <a:noFill/>
        </p:spPr>
        <p:txBody>
          <a:bodyPr wrap="square" rtlCol="0">
            <a:spAutoFit/>
          </a:bodyPr>
          <a:lstStyle/>
          <a:p>
            <a:r>
              <a:rPr kumimoji="1" lang="ja-JP" altLang="en-US" dirty="0"/>
              <a:t>　</a:t>
            </a:r>
            <a:r>
              <a:rPr kumimoji="1" lang="ja-JP" altLang="en-US" sz="1600" dirty="0"/>
              <a:t>長引く</a:t>
            </a:r>
            <a:r>
              <a:rPr kumimoji="1" lang="en-US" altLang="ja-JP" sz="1600" dirty="0"/>
              <a:t>COVID-19</a:t>
            </a:r>
            <a:r>
              <a:rPr kumimoji="1" lang="ja-JP" altLang="en-US" sz="1600" dirty="0"/>
              <a:t>大規模災害下で、看護職者は大きな影響を受けています。特に新人看護師は、現場の業務負担の増加、不確実性に耐えることを強いられる中で、十分な教育が受けられない中、懸命に患者やその家族のために頑張っています。そのような皆さん方が、元気で生き生きと仕事を続けるために、必要な心身の健康を保つためのセルフケアの効果的な方法について一緒に考えていきましょう。</a:t>
            </a:r>
            <a:endParaRPr kumimoji="1" lang="en-US" altLang="ja-JP" sz="1600" dirty="0"/>
          </a:p>
          <a:p>
            <a:endParaRPr kumimoji="1" lang="en-US" altLang="ja-JP" sz="1600" dirty="0"/>
          </a:p>
          <a:p>
            <a:r>
              <a:rPr kumimoji="1" lang="ja-JP" altLang="en-US" sz="1600" dirty="0"/>
              <a:t>タイムテーブル</a:t>
            </a:r>
            <a:endParaRPr kumimoji="1" lang="en-US" altLang="ja-JP" sz="1600" dirty="0"/>
          </a:p>
          <a:p>
            <a:r>
              <a:rPr kumimoji="1" lang="en-US" altLang="ja-JP" sz="1600" dirty="0"/>
              <a:t>19:00-19:05</a:t>
            </a:r>
            <a:r>
              <a:rPr kumimoji="1" lang="ja-JP" altLang="en-US" sz="1600" dirty="0"/>
              <a:t>　参加者、主催者の自己紹介</a:t>
            </a:r>
            <a:endParaRPr kumimoji="1" lang="en-US" altLang="ja-JP" sz="1600" dirty="0"/>
          </a:p>
          <a:p>
            <a:r>
              <a:rPr kumimoji="1" lang="en-US" altLang="ja-JP" sz="1600" dirty="0"/>
              <a:t>19:05</a:t>
            </a:r>
            <a:r>
              <a:rPr kumimoji="1" lang="ja-JP" altLang="en-US" sz="1600" dirty="0"/>
              <a:t>⁻</a:t>
            </a:r>
            <a:r>
              <a:rPr kumimoji="1" lang="en-US" altLang="ja-JP" sz="1600" dirty="0"/>
              <a:t>19:45</a:t>
            </a:r>
            <a:r>
              <a:rPr kumimoji="1" lang="ja-JP" altLang="en-US" sz="1600" dirty="0"/>
              <a:t>　ミニ講義</a:t>
            </a:r>
            <a:endParaRPr kumimoji="1" lang="en-US" altLang="ja-JP" sz="1600" dirty="0"/>
          </a:p>
          <a:p>
            <a:r>
              <a:rPr kumimoji="1" lang="en-US" altLang="ja-JP" sz="1600" dirty="0"/>
              <a:t>19:45</a:t>
            </a:r>
            <a:r>
              <a:rPr kumimoji="1" lang="ja-JP" altLang="en-US" sz="1600" dirty="0"/>
              <a:t>⁻</a:t>
            </a:r>
            <a:r>
              <a:rPr kumimoji="1" lang="en-US" altLang="ja-JP" sz="1600" dirty="0"/>
              <a:t>20:00</a:t>
            </a:r>
            <a:r>
              <a:rPr kumimoji="1" lang="ja-JP" altLang="en-US" sz="1600" dirty="0"/>
              <a:t>　講義についての経験の共有</a:t>
            </a:r>
            <a:endParaRPr kumimoji="1" lang="en-US" altLang="ja-JP" sz="1600" dirty="0"/>
          </a:p>
          <a:p>
            <a:r>
              <a:rPr kumimoji="1" lang="en-US" altLang="ja-JP" sz="1600" dirty="0"/>
              <a:t>※</a:t>
            </a:r>
            <a:r>
              <a:rPr kumimoji="1" lang="ja-JP" altLang="en-US" sz="1600" dirty="0"/>
              <a:t>お時間のある方は残って</a:t>
            </a:r>
            <a:r>
              <a:rPr kumimoji="1" lang="en-US" altLang="ja-JP" sz="1600" dirty="0"/>
              <a:t>20:30</a:t>
            </a:r>
            <a:r>
              <a:rPr kumimoji="1" lang="ja-JP" altLang="en-US" sz="1600" dirty="0"/>
              <a:t>まで交流</a:t>
            </a:r>
            <a:endParaRPr kumimoji="1" lang="en-US" altLang="ja-JP" sz="1600" dirty="0"/>
          </a:p>
          <a:p>
            <a:r>
              <a:rPr kumimoji="1" lang="ja-JP" altLang="en-US" sz="1600" dirty="0"/>
              <a:t>☆参加登録は</a:t>
            </a:r>
            <a:r>
              <a:rPr kumimoji="1" lang="en-US" altLang="ja-JP" sz="1600" dirty="0"/>
              <a:t>QR</a:t>
            </a:r>
            <a:r>
              <a:rPr kumimoji="1" lang="ja-JP" altLang="en-US" sz="1600" dirty="0"/>
              <a:t>コードからどうぞ</a:t>
            </a:r>
            <a:endParaRPr kumimoji="1" lang="en-US" altLang="ja-JP" sz="1600" dirty="0"/>
          </a:p>
        </p:txBody>
      </p:sp>
      <p:pic>
        <p:nvPicPr>
          <p:cNvPr id="2" name="図 1">
            <a:extLst>
              <a:ext uri="{FF2B5EF4-FFF2-40B4-BE49-F238E27FC236}">
                <a16:creationId xmlns:a16="http://schemas.microsoft.com/office/drawing/2014/main" id="{32545AC8-5387-B857-08FF-6EA98D130C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58" y="7708252"/>
            <a:ext cx="716280" cy="716280"/>
          </a:xfrm>
          <a:prstGeom prst="rect">
            <a:avLst/>
          </a:prstGeom>
          <a:noFill/>
          <a:ln>
            <a:noFill/>
          </a:ln>
        </p:spPr>
      </p:pic>
      <p:sp>
        <p:nvSpPr>
          <p:cNvPr id="9" name="テキスト ボックス 8">
            <a:extLst>
              <a:ext uri="{FF2B5EF4-FFF2-40B4-BE49-F238E27FC236}">
                <a16:creationId xmlns:a16="http://schemas.microsoft.com/office/drawing/2014/main" id="{E0EDFFA3-D034-B093-5EF1-CDB416158619}"/>
              </a:ext>
            </a:extLst>
          </p:cNvPr>
          <p:cNvSpPr txBox="1"/>
          <p:nvPr/>
        </p:nvSpPr>
        <p:spPr>
          <a:xfrm>
            <a:off x="477056" y="8512456"/>
            <a:ext cx="1164055" cy="369332"/>
          </a:xfrm>
          <a:prstGeom prst="rect">
            <a:avLst/>
          </a:prstGeom>
          <a:noFill/>
        </p:spPr>
        <p:txBody>
          <a:bodyPr wrap="square">
            <a:spAutoFit/>
          </a:bodyPr>
          <a:lstStyle/>
          <a:p>
            <a:r>
              <a:rPr lang="en-US" altLang="zh-TW" sz="1800" dirty="0">
                <a:solidFill>
                  <a:schemeClr val="accent2">
                    <a:lumMod val="50000"/>
                  </a:schemeClr>
                </a:solidFill>
              </a:rPr>
              <a:t>12</a:t>
            </a:r>
            <a:r>
              <a:rPr lang="zh-TW" altLang="en-US" sz="1800" dirty="0">
                <a:solidFill>
                  <a:schemeClr val="accent2">
                    <a:lumMod val="50000"/>
                  </a:schemeClr>
                </a:solidFill>
              </a:rPr>
              <a:t>月</a:t>
            </a:r>
            <a:r>
              <a:rPr lang="en-US" altLang="zh-TW" sz="1800" dirty="0">
                <a:solidFill>
                  <a:schemeClr val="accent2">
                    <a:lumMod val="50000"/>
                  </a:schemeClr>
                </a:solidFill>
              </a:rPr>
              <a:t>19</a:t>
            </a:r>
            <a:r>
              <a:rPr lang="zh-TW" altLang="en-US" sz="1800" dirty="0">
                <a:solidFill>
                  <a:schemeClr val="accent2">
                    <a:lumMod val="50000"/>
                  </a:schemeClr>
                </a:solidFill>
              </a:rPr>
              <a:t>日</a:t>
            </a:r>
            <a:endParaRPr lang="ja-JP" altLang="en-US" dirty="0"/>
          </a:p>
        </p:txBody>
      </p:sp>
      <p:sp>
        <p:nvSpPr>
          <p:cNvPr id="13" name="テキスト ボックス 12">
            <a:extLst>
              <a:ext uri="{FF2B5EF4-FFF2-40B4-BE49-F238E27FC236}">
                <a16:creationId xmlns:a16="http://schemas.microsoft.com/office/drawing/2014/main" id="{095BAAC5-EF49-1780-3D79-684840DFCB69}"/>
              </a:ext>
            </a:extLst>
          </p:cNvPr>
          <p:cNvSpPr txBox="1"/>
          <p:nvPr/>
        </p:nvSpPr>
        <p:spPr>
          <a:xfrm>
            <a:off x="3094819" y="8484652"/>
            <a:ext cx="1164055" cy="369332"/>
          </a:xfrm>
          <a:prstGeom prst="rect">
            <a:avLst/>
          </a:prstGeom>
          <a:noFill/>
        </p:spPr>
        <p:txBody>
          <a:bodyPr wrap="square">
            <a:spAutoFit/>
          </a:bodyPr>
          <a:lstStyle/>
          <a:p>
            <a:r>
              <a:rPr lang="en-US" altLang="zh-TW" sz="1800" dirty="0">
                <a:solidFill>
                  <a:schemeClr val="accent2">
                    <a:lumMod val="50000"/>
                  </a:schemeClr>
                </a:solidFill>
              </a:rPr>
              <a:t>1</a:t>
            </a:r>
            <a:r>
              <a:rPr lang="zh-TW" altLang="en-US" sz="1800" dirty="0">
                <a:solidFill>
                  <a:schemeClr val="accent2">
                    <a:lumMod val="50000"/>
                  </a:schemeClr>
                </a:solidFill>
              </a:rPr>
              <a:t>月</a:t>
            </a:r>
            <a:r>
              <a:rPr lang="en-US" altLang="ja-JP" dirty="0">
                <a:solidFill>
                  <a:schemeClr val="accent2">
                    <a:lumMod val="50000"/>
                  </a:schemeClr>
                </a:solidFill>
              </a:rPr>
              <a:t>20</a:t>
            </a:r>
            <a:r>
              <a:rPr lang="zh-TW" altLang="en-US" sz="1800" dirty="0">
                <a:solidFill>
                  <a:schemeClr val="accent2">
                    <a:lumMod val="50000"/>
                  </a:schemeClr>
                </a:solidFill>
              </a:rPr>
              <a:t>日</a:t>
            </a:r>
            <a:endParaRPr lang="ja-JP" altLang="en-US" dirty="0"/>
          </a:p>
        </p:txBody>
      </p:sp>
      <p:sp>
        <p:nvSpPr>
          <p:cNvPr id="14" name="テキスト ボックス 13">
            <a:extLst>
              <a:ext uri="{FF2B5EF4-FFF2-40B4-BE49-F238E27FC236}">
                <a16:creationId xmlns:a16="http://schemas.microsoft.com/office/drawing/2014/main" id="{9701EC5D-8002-9967-F096-C19B7DF1C3E3}"/>
              </a:ext>
            </a:extLst>
          </p:cNvPr>
          <p:cNvSpPr txBox="1"/>
          <p:nvPr/>
        </p:nvSpPr>
        <p:spPr>
          <a:xfrm>
            <a:off x="5332572" y="8461218"/>
            <a:ext cx="1043057" cy="369332"/>
          </a:xfrm>
          <a:prstGeom prst="rect">
            <a:avLst/>
          </a:prstGeom>
          <a:noFill/>
        </p:spPr>
        <p:txBody>
          <a:bodyPr wrap="square">
            <a:spAutoFit/>
          </a:bodyPr>
          <a:lstStyle/>
          <a:p>
            <a:r>
              <a:rPr lang="en-US" altLang="zh-TW" sz="1800" dirty="0">
                <a:solidFill>
                  <a:schemeClr val="accent2">
                    <a:lumMod val="50000"/>
                  </a:schemeClr>
                </a:solidFill>
              </a:rPr>
              <a:t>2</a:t>
            </a:r>
            <a:r>
              <a:rPr lang="zh-TW" altLang="en-US" sz="1800" dirty="0">
                <a:solidFill>
                  <a:schemeClr val="accent2">
                    <a:lumMod val="50000"/>
                  </a:schemeClr>
                </a:solidFill>
              </a:rPr>
              <a:t>月</a:t>
            </a:r>
            <a:r>
              <a:rPr lang="en-US" altLang="zh-TW" sz="1800" dirty="0">
                <a:solidFill>
                  <a:schemeClr val="accent2">
                    <a:lumMod val="50000"/>
                  </a:schemeClr>
                </a:solidFill>
              </a:rPr>
              <a:t>1</a:t>
            </a:r>
            <a:r>
              <a:rPr lang="en-US" altLang="ja-JP" sz="1800" dirty="0">
                <a:solidFill>
                  <a:schemeClr val="accent2">
                    <a:lumMod val="50000"/>
                  </a:schemeClr>
                </a:solidFill>
              </a:rPr>
              <a:t>1</a:t>
            </a:r>
            <a:r>
              <a:rPr lang="zh-TW" altLang="en-US" sz="1800" dirty="0">
                <a:solidFill>
                  <a:schemeClr val="accent2">
                    <a:lumMod val="50000"/>
                  </a:schemeClr>
                </a:solidFill>
              </a:rPr>
              <a:t>日</a:t>
            </a:r>
            <a:endParaRPr lang="ja-JP" altLang="en-US" dirty="0"/>
          </a:p>
        </p:txBody>
      </p:sp>
      <p:pic>
        <p:nvPicPr>
          <p:cNvPr id="1026" name="Picture 2">
            <a:extLst>
              <a:ext uri="{FF2B5EF4-FFF2-40B4-BE49-F238E27FC236}">
                <a16:creationId xmlns:a16="http://schemas.microsoft.com/office/drawing/2014/main" id="{C157B24D-5F8A-FCDA-D3A4-8A7D7D7699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4288" y="7734906"/>
            <a:ext cx="735080" cy="735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0FC4079-EEFE-00F4-1204-353E29391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6939" y="7680579"/>
            <a:ext cx="743953" cy="74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4366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7576</TotalTime>
  <Words>271</Words>
  <Application>Microsoft Office PowerPoint</Application>
  <PresentationFormat>画面に合わせる (4:3)</PresentationFormat>
  <Paragraphs>20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UDPゴシック</vt:lpstr>
      <vt:lpstr>游ゴシック</vt:lpstr>
      <vt:lpstr>Arial</vt:lpstr>
      <vt:lpstr>Trebuchet MS</vt:lpstr>
      <vt:lpstr>Wingdings 3</vt:lpstr>
      <vt:lpstr>ファセット</vt:lpstr>
      <vt:lpstr>新人看護師のためのセルフケア講座Basic編 医療機関用 COVID-19大規模災害下の 心身の健康とセルフケア 12月19日(月)、1月20日(金)、2月11日(土)19:00-20:00 1回完結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セルフケアとは</dc:title>
  <dc:creator>松枝 美智子</dc:creator>
  <cp:lastModifiedBy>松枝 美智子</cp:lastModifiedBy>
  <cp:revision>423</cp:revision>
  <dcterms:created xsi:type="dcterms:W3CDTF">2020-11-09T11:08:59Z</dcterms:created>
  <dcterms:modified xsi:type="dcterms:W3CDTF">2022-11-23T14:55:58Z</dcterms:modified>
</cp:coreProperties>
</file>